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3" r:id="rId2"/>
    <p:sldId id="264" r:id="rId3"/>
    <p:sldId id="267" r:id="rId4"/>
    <p:sldId id="269" r:id="rId5"/>
    <p:sldId id="271" r:id="rId6"/>
    <p:sldId id="256" r:id="rId7"/>
    <p:sldId id="260" r:id="rId8"/>
    <p:sldId id="261" r:id="rId9"/>
    <p:sldId id="257" r:id="rId10"/>
    <p:sldId id="258" r:id="rId11"/>
    <p:sldId id="259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9FFF"/>
    <a:srgbClr val="F9F9A5"/>
    <a:srgbClr val="C3E0BE"/>
    <a:srgbClr val="E2BCCA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5776" autoAdjust="0"/>
  </p:normalViewPr>
  <p:slideViewPr>
    <p:cSldViewPr>
      <p:cViewPr varScale="1">
        <p:scale>
          <a:sx n="47" d="100"/>
          <a:sy n="47" d="100"/>
        </p:scale>
        <p:origin x="-1576" y="-96"/>
      </p:cViewPr>
      <p:guideLst>
        <p:guide orient="horz" pos="2160"/>
        <p:guide pos="2880"/>
      </p:guideLst>
    </p:cSldViewPr>
  </p:slideViewPr>
  <p:notesTextViewPr>
    <p:cViewPr>
      <p:scale>
        <a:sx n="140" d="100"/>
        <a:sy n="14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58D7D07-B5C5-8B4C-96CA-0E0C6B0BCE22}" type="datetimeFigureOut">
              <a:rPr lang="en-US"/>
              <a:pPr/>
              <a:t>8/27/16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CA640DD-A34F-F14B-8ACF-6CF6315163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1312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F8B3F74-1E50-D14C-BEFB-5A32E75AB52A}" type="slidenum">
              <a:rPr lang="en-US"/>
              <a:pPr/>
              <a:t>1</a:t>
            </a:fld>
            <a:endParaRPr 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>
              <a:latin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A640DD-A34F-F14B-8ACF-6CF6315163F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211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>
              <a:latin typeface="Calibri" charset="0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48B05862-0F30-1D4C-B8E6-CE97FCC18607}" type="slidenum">
              <a:rPr lang="en-US">
                <a:latin typeface="Arial" charset="0"/>
              </a:rPr>
              <a:pPr/>
              <a:t>11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4548FDD-76C7-5844-BCFF-FF1B0A8B0EF5}" type="slidenum">
              <a:rPr lang="en-US"/>
              <a:pPr/>
              <a:t>2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81D02DE-C5BE-8C46-B810-C1865415E184}" type="slidenum">
              <a:rPr lang="en-US"/>
              <a:pPr/>
              <a:t>3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0" eaLnBrk="1" hangingPunct="1">
              <a:buFontTx/>
              <a:buNone/>
            </a:pPr>
            <a:endParaRPr lang="en-US" sz="1200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448DC09-CF01-0A4B-AFCC-81EAD28BA015}" type="slidenum">
              <a:rPr lang="en-US"/>
              <a:pPr/>
              <a:t>4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z="1050" dirty="0" smtClean="0">
              <a:solidFill>
                <a:schemeClr val="accent2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6435357-4BCD-8C48-B7D0-63D32DE3565F}" type="slidenum">
              <a:rPr lang="en-US"/>
              <a:pPr/>
              <a:t>5</a:t>
            </a:fld>
            <a:endParaRPr 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i="1" dirty="0" smtClean="0">
              <a:latin typeface="Arial" charset="0"/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48949097-241D-984D-8E5C-93CA73C978FF}" type="slidenum">
              <a:rPr lang="en-US">
                <a:latin typeface="Arial" charset="0"/>
              </a:rPr>
              <a:pPr/>
              <a:t>6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z="1200" dirty="0" smtClean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7B32259B-078E-C44C-898E-3564436E58BA}" type="slidenum">
              <a:rPr lang="en-US">
                <a:latin typeface="Arial" charset="0"/>
              </a:rPr>
              <a:pPr/>
              <a:t>7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b="0" baseline="0" dirty="0" smtClean="0">
              <a:latin typeface="Calibri" charset="0"/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7EEE833B-A9C0-E84B-AFA0-6D2A41322E1D}" type="slidenum">
              <a:rPr lang="en-US">
                <a:latin typeface="Arial" charset="0"/>
              </a:rPr>
              <a:pPr/>
              <a:t>8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b="0" baseline="0" dirty="0" smtClean="0">
              <a:latin typeface="Calibri" charset="0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C92C1C66-ACAD-8B4D-8A59-DF30DF539532}" type="slidenum">
              <a:rPr lang="en-US">
                <a:latin typeface="Arial" charset="0"/>
              </a:rPr>
              <a:pPr/>
              <a:t>9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9D6BD1-332F-8B48-9428-2D3FBC1E75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9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3D850C-F59A-6640-AEB3-D56FE2D9FF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76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F88B2A-2E56-CC4F-97FC-2732510AC8E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606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734058-EEA4-3149-AA20-07D30CDF5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452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14D565-A99A-E947-A5B4-1745DFAF71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957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5CACDD-F2FB-FC41-AFB3-0A0AC09376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422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3CBF7E-95E5-F946-A4CE-32F85BE121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668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344205-6790-244E-9FD0-AC28FA2A8B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218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1F86AA-EE68-E541-AE7D-9C917575540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074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35C241-B27F-384B-BBB2-C62C80D44F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87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A89CCE-7E0B-E541-B8C4-276022FE98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815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A2BA3A-04B1-FB40-B686-09A99A9C18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462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73E82BC-7926-CB42-A38C-BCF4968098D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1"/>
            <a:ext cx="8915400" cy="990600"/>
          </a:xfrm>
        </p:spPr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Sociocultural </a:t>
            </a:r>
            <a:r>
              <a:rPr lang="en-US" dirty="0" err="1" smtClean="0">
                <a:latin typeface="Arial" charset="0"/>
              </a:rPr>
              <a:t>Comm</a:t>
            </a:r>
            <a:r>
              <a:rPr lang="en-US" dirty="0" smtClean="0">
                <a:latin typeface="Arial" charset="0"/>
              </a:rPr>
              <a:t> Differences</a:t>
            </a:r>
            <a:endParaRPr lang="en-US" dirty="0">
              <a:latin typeface="Arial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0221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73" name="Group 5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2591888"/>
              </p:ext>
            </p:extLst>
          </p:nvPr>
        </p:nvGraphicFramePr>
        <p:xfrm>
          <a:off x="152400" y="-1"/>
          <a:ext cx="8991600" cy="6845290"/>
        </p:xfrm>
        <a:graphic>
          <a:graphicData uri="http://schemas.openxmlformats.org/drawingml/2006/table">
            <a:tbl>
              <a:tblPr/>
              <a:tblGrid>
                <a:gridCol w="4286123"/>
                <a:gridCol w="4705477"/>
              </a:tblGrid>
              <a:tr h="6631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Individualism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Collectivism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Competition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Personal achievement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Cooperation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Duty, tradition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195"/>
                      </a:schemeClr>
                    </a:solidFill>
                  </a:tcPr>
                </a:tc>
              </a:tr>
              <a:tr h="114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Individual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 </a:t>
                      </a:r>
                      <a:endParaRPr kumimoji="0" lang="en-US" sz="3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BCCA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Group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 </a:t>
                      </a:r>
                      <a:endParaRPr kumimoji="0" lang="en-US" sz="3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BCCA">
                        <a:alpha val="50195"/>
                      </a:srgbClr>
                    </a:solidFill>
                  </a:tcPr>
                </a:tc>
              </a:tr>
              <a:tr h="17086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 </a:t>
                      </a:r>
                      <a:endParaRPr kumimoji="0" lang="en-US" sz="3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Personal Space!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Non-haptic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3E0BE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 </a:t>
                      </a:r>
                      <a:endParaRPr kumimoji="0" lang="en-US" sz="3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3E0BE">
                        <a:alpha val="50195"/>
                      </a:srgbClr>
                    </a:solidFill>
                  </a:tcPr>
                </a:tc>
              </a:tr>
              <a:tr h="9589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Reject authoritarianism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A5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 </a:t>
                      </a:r>
                      <a:endParaRPr kumimoji="0" lang="en-US" sz="3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A5">
                        <a:alpha val="50195"/>
                      </a:srgbClr>
                    </a:solidFill>
                  </a:tcPr>
                </a:tc>
              </a:tr>
              <a:tr h="12210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U.S., Canada, Britain, Australia, Italy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9FFF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Columbia, Peru, Pakistan, Chile, Singapore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9FFF">
                        <a:alpha val="50195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72" y="0"/>
            <a:ext cx="8582628" cy="6324600"/>
          </a:xfrm>
        </p:spPr>
        <p:txBody>
          <a:bodyPr/>
          <a:lstStyle/>
          <a:p>
            <a:pPr eaLnBrk="1" hangingPunct="1"/>
            <a:r>
              <a:rPr lang="en-US" b="1" dirty="0">
                <a:latin typeface="Arial" charset="0"/>
              </a:rPr>
              <a:t>High Context</a:t>
            </a:r>
          </a:p>
          <a:p>
            <a:pPr lvl="1" eaLnBrk="1" hangingPunct="1"/>
            <a:r>
              <a:rPr lang="en-US" dirty="0">
                <a:latin typeface="Arial" charset="0"/>
              </a:rPr>
              <a:t>Meaning </a:t>
            </a:r>
            <a:r>
              <a:rPr lang="en-US" dirty="0" smtClean="0">
                <a:latin typeface="Arial" charset="0"/>
              </a:rPr>
              <a:t>in </a:t>
            </a:r>
            <a:r>
              <a:rPr lang="en-US" dirty="0" smtClean="0">
                <a:latin typeface="Arial" charset="0"/>
              </a:rPr>
              <a:t>   </a:t>
            </a:r>
            <a:endParaRPr lang="en-US" dirty="0">
              <a:latin typeface="Arial" charset="0"/>
            </a:endParaRPr>
          </a:p>
          <a:p>
            <a:pPr lvl="1" eaLnBrk="1" hangingPunct="1"/>
            <a:r>
              <a:rPr lang="en-US" dirty="0">
                <a:latin typeface="Arial" charset="0"/>
              </a:rPr>
              <a:t>No need to say much; meaning inherent</a:t>
            </a:r>
          </a:p>
          <a:p>
            <a:pPr lvl="1" eaLnBrk="1" hangingPunct="1"/>
            <a:r>
              <a:rPr lang="en-US" dirty="0">
                <a:latin typeface="Arial" charset="0"/>
              </a:rPr>
              <a:t>Read </a:t>
            </a:r>
            <a:r>
              <a:rPr lang="en-US" dirty="0" smtClean="0">
                <a:latin typeface="Arial" charset="0"/>
              </a:rPr>
              <a:t>                     with </a:t>
            </a:r>
            <a:r>
              <a:rPr lang="en-US" dirty="0">
                <a:latin typeface="Arial" charset="0"/>
              </a:rPr>
              <a:t>high accuracy</a:t>
            </a:r>
            <a:r>
              <a:rPr lang="en-US" dirty="0" smtClean="0">
                <a:latin typeface="Arial" charset="0"/>
              </a:rPr>
              <a:t>!</a:t>
            </a:r>
          </a:p>
          <a:p>
            <a:pPr lvl="1" eaLnBrk="1" hangingPunct="1"/>
            <a:endParaRPr lang="en-US" dirty="0">
              <a:latin typeface="Arial" charset="0"/>
            </a:endParaRPr>
          </a:p>
          <a:p>
            <a:pPr eaLnBrk="1" hangingPunct="1"/>
            <a:r>
              <a:rPr lang="en-US" b="1" dirty="0" smtClean="0">
                <a:latin typeface="Arial" charset="0"/>
              </a:rPr>
              <a:t>Low </a:t>
            </a:r>
            <a:r>
              <a:rPr lang="en-US" b="1" dirty="0">
                <a:latin typeface="Arial" charset="0"/>
              </a:rPr>
              <a:t>Context</a:t>
            </a:r>
            <a:endParaRPr lang="en-US" dirty="0">
              <a:latin typeface="Arial" charset="0"/>
            </a:endParaRPr>
          </a:p>
          <a:p>
            <a:pPr lvl="1" eaLnBrk="1" hangingPunct="1"/>
            <a:r>
              <a:rPr lang="en-US" dirty="0">
                <a:latin typeface="Arial" charset="0"/>
              </a:rPr>
              <a:t>Meaning </a:t>
            </a:r>
            <a:r>
              <a:rPr lang="en-US" dirty="0" smtClean="0">
                <a:latin typeface="Arial" charset="0"/>
              </a:rPr>
              <a:t>in </a:t>
            </a:r>
            <a:r>
              <a:rPr lang="en-US" dirty="0" smtClean="0">
                <a:latin typeface="Arial" charset="0"/>
              </a:rPr>
              <a:t>    </a:t>
            </a:r>
            <a:endParaRPr lang="en-US" dirty="0">
              <a:latin typeface="Arial" charset="0"/>
            </a:endParaRPr>
          </a:p>
          <a:p>
            <a:pPr lvl="1" eaLnBrk="1" hangingPunct="1"/>
            <a:r>
              <a:rPr lang="en-US" dirty="0" smtClean="0">
                <a:latin typeface="Arial" charset="0"/>
              </a:rPr>
              <a:t>NVC not </a:t>
            </a:r>
            <a:r>
              <a:rPr lang="en-US" dirty="0">
                <a:latin typeface="Arial" charset="0"/>
              </a:rPr>
              <a:t>easily </a:t>
            </a:r>
            <a:r>
              <a:rPr lang="en-US" dirty="0" smtClean="0">
                <a:latin typeface="Arial" charset="0"/>
              </a:rPr>
              <a:t>comprehend, </a:t>
            </a:r>
            <a:r>
              <a:rPr lang="en-US" dirty="0">
                <a:latin typeface="Arial" charset="0"/>
              </a:rPr>
              <a:t>so </a:t>
            </a:r>
            <a:r>
              <a:rPr lang="en-US" dirty="0" smtClean="0">
                <a:latin typeface="Arial" charset="0"/>
              </a:rPr>
              <a:t>      </a:t>
            </a:r>
            <a:endParaRPr lang="en-US" dirty="0" smtClean="0">
              <a:latin typeface="Arial" charset="0"/>
            </a:endParaRPr>
          </a:p>
          <a:p>
            <a:pPr lvl="1" eaLnBrk="1" hangingPunct="1"/>
            <a:endParaRPr lang="en-US" dirty="0">
              <a:latin typeface="Arial" charset="0"/>
            </a:endParaRPr>
          </a:p>
          <a:p>
            <a:pPr eaLnBrk="1" hangingPunct="1"/>
            <a:r>
              <a:rPr lang="en-US" b="1" dirty="0" smtClean="0">
                <a:latin typeface="Arial" charset="0"/>
              </a:rPr>
              <a:t>United </a:t>
            </a:r>
            <a:r>
              <a:rPr lang="en-US" b="1" dirty="0">
                <a:latin typeface="Arial" charset="0"/>
              </a:rPr>
              <a:t>States?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8915400" cy="1143000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Types of socio-cultural differences	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000">
                <a:latin typeface="Arial" charset="0"/>
              </a:rPr>
              <a:t>#1</a:t>
            </a:r>
          </a:p>
          <a:p>
            <a:pPr eaLnBrk="1" hangingPunct="1">
              <a:buFontTx/>
              <a:buNone/>
            </a:pPr>
            <a:r>
              <a:rPr lang="en-US" sz="4000">
                <a:latin typeface="Arial" charset="0"/>
              </a:rPr>
              <a:t>Differences in verbal &amp; NV codes</a:t>
            </a:r>
          </a:p>
        </p:txBody>
      </p:sp>
    </p:spTree>
    <p:extLst>
      <p:ext uri="{BB962C8B-B14F-4D97-AF65-F5344CB8AC3E}">
        <p14:creationId xmlns:p14="http://schemas.microsoft.com/office/powerpoint/2010/main" val="3674707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Types of socio-cultural differences:	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4906963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dirty="0">
                <a:solidFill>
                  <a:schemeClr val="bg2"/>
                </a:solidFill>
                <a:latin typeface="Arial" charset="0"/>
              </a:rPr>
              <a:t>Diff’s in </a:t>
            </a:r>
            <a:r>
              <a:rPr lang="en-US" dirty="0" smtClean="0">
                <a:solidFill>
                  <a:schemeClr val="bg2"/>
                </a:solidFill>
                <a:latin typeface="Arial" charset="0"/>
              </a:rPr>
              <a:t>verbal/NV </a:t>
            </a:r>
            <a:r>
              <a:rPr lang="en-US" dirty="0">
                <a:solidFill>
                  <a:schemeClr val="bg2"/>
                </a:solidFill>
                <a:latin typeface="Arial" charset="0"/>
              </a:rPr>
              <a:t>codes</a:t>
            </a:r>
          </a:p>
          <a:p>
            <a:pPr marL="609600" indent="-609600" eaLnBrk="1" hangingPunct="1">
              <a:buFontTx/>
              <a:buNone/>
            </a:pPr>
            <a:endParaRPr lang="en-US" b="1" dirty="0" smtClean="0">
              <a:latin typeface="Arial" charset="0"/>
            </a:endParaRPr>
          </a:p>
          <a:p>
            <a:pPr marL="609600" indent="-609600" eaLnBrk="1" hangingPunct="1">
              <a:buFontTx/>
              <a:buAutoNum type="arabicPeriod" startAt="2"/>
            </a:pPr>
            <a:r>
              <a:rPr lang="en-US" b="1" dirty="0" smtClean="0">
                <a:latin typeface="Arial" charset="0"/>
              </a:rPr>
              <a:t>Diff’s </a:t>
            </a:r>
            <a:r>
              <a:rPr lang="en-US" b="1" dirty="0">
                <a:latin typeface="Arial" charset="0"/>
              </a:rPr>
              <a:t>in world view, beliefs, </a:t>
            </a:r>
            <a:r>
              <a:rPr lang="en-US" b="1" dirty="0" smtClean="0">
                <a:latin typeface="Arial" charset="0"/>
              </a:rPr>
              <a:t>social organization </a:t>
            </a:r>
            <a:r>
              <a:rPr lang="en-US" b="1" dirty="0" smtClean="0">
                <a:latin typeface="Arial" charset="0"/>
                <a:sym typeface="Wingdings"/>
              </a:rPr>
              <a:t> </a:t>
            </a:r>
            <a:r>
              <a:rPr lang="en-US" b="1" dirty="0" smtClean="0">
                <a:latin typeface="Arial" charset="0"/>
              </a:rPr>
              <a:t>shapes </a:t>
            </a:r>
            <a:r>
              <a:rPr lang="en-US" b="1" dirty="0">
                <a:latin typeface="Arial" charset="0"/>
              </a:rPr>
              <a:t>tasks, ID’s</a:t>
            </a:r>
            <a:r>
              <a:rPr lang="en-US" b="1" dirty="0" smtClean="0">
                <a:latin typeface="Arial" charset="0"/>
              </a:rPr>
              <a:t>, </a:t>
            </a:r>
            <a:r>
              <a:rPr lang="en-US" b="1" dirty="0" err="1" smtClean="0">
                <a:latin typeface="Arial" charset="0"/>
              </a:rPr>
              <a:t>relat’s</a:t>
            </a:r>
            <a:endParaRPr lang="en-US" b="1" dirty="0" smtClean="0">
              <a:latin typeface="Arial" charset="0"/>
            </a:endParaRPr>
          </a:p>
          <a:p>
            <a:pPr marL="609600" indent="-609600" eaLnBrk="1" hangingPunct="1">
              <a:buFontTx/>
              <a:buAutoNum type="arabicPeriod" startAt="2"/>
            </a:pPr>
            <a:endParaRPr lang="en-US" sz="2000" b="1" dirty="0" smtClean="0">
              <a:latin typeface="Arial" charset="0"/>
            </a:endParaRPr>
          </a:p>
          <a:p>
            <a:pPr marL="0" indent="0" eaLnBrk="1" hangingPunct="1">
              <a:buNone/>
            </a:pPr>
            <a:endParaRPr lang="en-US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504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08038"/>
          </a:xfrm>
        </p:spPr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Contrasts are: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066800"/>
            <a:ext cx="89154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200" b="1" dirty="0">
                <a:latin typeface="Arial" charset="0"/>
              </a:rPr>
              <a:t>USEFUL</a:t>
            </a:r>
            <a:r>
              <a:rPr lang="en-US" sz="3200" dirty="0">
                <a:latin typeface="Arial" charset="0"/>
              </a:rPr>
              <a:t> for anticipating, understanding: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200" dirty="0">
                <a:latin typeface="Arial" charset="0"/>
              </a:rPr>
              <a:t>	</a:t>
            </a:r>
            <a:r>
              <a:rPr lang="en-US" sz="3200" i="1" dirty="0" smtClean="0">
                <a:latin typeface="Arial" charset="0"/>
              </a:rPr>
              <a:t> </a:t>
            </a:r>
            <a:endParaRPr lang="en-US" sz="3200" i="1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200" i="1" dirty="0">
                <a:latin typeface="Arial" charset="0"/>
              </a:rPr>
              <a:t>	</a:t>
            </a:r>
            <a:r>
              <a:rPr lang="en-US" sz="3200" i="1" dirty="0" smtClean="0">
                <a:latin typeface="Arial" charset="0"/>
              </a:rPr>
              <a:t>  </a:t>
            </a:r>
            <a:endParaRPr lang="en-US" sz="3200" i="1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200" i="1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200" i="1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200" b="1" dirty="0">
                <a:latin typeface="Arial" charset="0"/>
              </a:rPr>
              <a:t>HOWEVER: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200" dirty="0">
                <a:latin typeface="Arial" charset="0"/>
              </a:rPr>
              <a:t>	</a:t>
            </a:r>
            <a:r>
              <a:rPr lang="en-US" sz="3200" dirty="0" smtClean="0">
                <a:solidFill>
                  <a:srgbClr val="CC0000"/>
                </a:solidFill>
                <a:latin typeface="Arial" charset="0"/>
              </a:rPr>
              <a:t>Diff’s in </a:t>
            </a:r>
            <a:r>
              <a:rPr lang="en-US" sz="3200" dirty="0">
                <a:solidFill>
                  <a:srgbClr val="CC0000"/>
                </a:solidFill>
                <a:latin typeface="Arial" charset="0"/>
              </a:rPr>
              <a:t>degree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200" dirty="0">
                <a:solidFill>
                  <a:srgbClr val="CC0000"/>
                </a:solidFill>
                <a:latin typeface="Arial" charset="0"/>
              </a:rPr>
              <a:t>	</a:t>
            </a:r>
            <a:r>
              <a:rPr lang="en-US" sz="3200" dirty="0" err="1" smtClean="0">
                <a:solidFill>
                  <a:srgbClr val="FF6600"/>
                </a:solidFill>
                <a:latin typeface="Arial" charset="0"/>
              </a:rPr>
              <a:t>Generalizat’s</a:t>
            </a:r>
            <a:r>
              <a:rPr lang="en-US" sz="3200" dirty="0" smtClean="0">
                <a:solidFill>
                  <a:srgbClr val="FF6600"/>
                </a:solidFill>
                <a:latin typeface="Arial" charset="0"/>
              </a:rPr>
              <a:t> </a:t>
            </a:r>
            <a:r>
              <a:rPr lang="en-US" sz="3200" dirty="0">
                <a:solidFill>
                  <a:srgbClr val="FF6600"/>
                </a:solidFill>
                <a:latin typeface="Arial" charset="0"/>
              </a:rPr>
              <a:t>obscure </a:t>
            </a:r>
            <a:r>
              <a:rPr lang="en-US" sz="3200" dirty="0" err="1" smtClean="0">
                <a:solidFill>
                  <a:srgbClr val="FF6600"/>
                </a:solidFill>
                <a:latin typeface="Arial" charset="0"/>
              </a:rPr>
              <a:t>indiv</a:t>
            </a:r>
            <a:r>
              <a:rPr lang="en-US" sz="3200" dirty="0" smtClean="0">
                <a:solidFill>
                  <a:srgbClr val="FF6600"/>
                </a:solidFill>
                <a:latin typeface="Arial" charset="0"/>
              </a:rPr>
              <a:t>./</a:t>
            </a:r>
            <a:r>
              <a:rPr lang="en-US" sz="3200" dirty="0">
                <a:solidFill>
                  <a:srgbClr val="FF6600"/>
                </a:solidFill>
                <a:latin typeface="Arial" charset="0"/>
              </a:rPr>
              <a:t>subgroup diff’s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200" dirty="0">
                <a:latin typeface="Arial" charset="0"/>
              </a:rPr>
              <a:t>	</a:t>
            </a:r>
            <a:r>
              <a:rPr lang="en-US" sz="3200" dirty="0" err="1" smtClean="0">
                <a:solidFill>
                  <a:srgbClr val="008000"/>
                </a:solidFill>
                <a:latin typeface="Arial" charset="0"/>
              </a:rPr>
              <a:t>Situat</a:t>
            </a:r>
            <a:r>
              <a:rPr lang="en-US" sz="3200" dirty="0" smtClean="0">
                <a:solidFill>
                  <a:srgbClr val="008000"/>
                </a:solidFill>
                <a:latin typeface="Arial" charset="0"/>
              </a:rPr>
              <a:t>. </a:t>
            </a:r>
            <a:r>
              <a:rPr lang="en-US" sz="3200" dirty="0">
                <a:solidFill>
                  <a:srgbClr val="008000"/>
                </a:solidFill>
                <a:latin typeface="Arial" charset="0"/>
              </a:rPr>
              <a:t>variation (i.e. public/private)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200" dirty="0">
                <a:latin typeface="Arial" charset="0"/>
              </a:rPr>
              <a:t>	</a:t>
            </a:r>
            <a:r>
              <a:rPr lang="en-US" sz="3200" dirty="0" smtClean="0">
                <a:solidFill>
                  <a:schemeClr val="accent2"/>
                </a:solidFill>
                <a:latin typeface="Arial" charset="0"/>
              </a:rPr>
              <a:t>Change</a:t>
            </a:r>
            <a:endParaRPr lang="en-US" sz="3200" dirty="0">
              <a:solidFill>
                <a:schemeClr val="accent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553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79438"/>
          </a:xfrm>
        </p:spPr>
        <p:txBody>
          <a:bodyPr/>
          <a:lstStyle/>
          <a:p>
            <a:pPr eaLnBrk="1" hangingPunct="1"/>
            <a:r>
              <a:rPr lang="en-US" sz="3600" dirty="0">
                <a:latin typeface="Arial" charset="0"/>
              </a:rPr>
              <a:t>Types of socio-cultural differences</a:t>
            </a:r>
            <a:r>
              <a:rPr lang="en-US" sz="3600" dirty="0" smtClean="0">
                <a:latin typeface="Arial" charset="0"/>
              </a:rPr>
              <a:t>:</a:t>
            </a:r>
            <a:endParaRPr lang="en-US" sz="3600" dirty="0">
              <a:latin typeface="Arial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09600"/>
            <a:ext cx="9144000" cy="2438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dirty="0">
                <a:solidFill>
                  <a:schemeClr val="bg2"/>
                </a:solidFill>
                <a:latin typeface="Arial" charset="0"/>
              </a:rPr>
              <a:t>1. </a:t>
            </a:r>
            <a:r>
              <a:rPr lang="en-US" sz="2400" dirty="0" smtClean="0">
                <a:solidFill>
                  <a:schemeClr val="bg2"/>
                </a:solidFill>
                <a:latin typeface="Arial" charset="0"/>
              </a:rPr>
              <a:t>Diff. </a:t>
            </a:r>
            <a:r>
              <a:rPr lang="en-US" sz="2400" dirty="0">
                <a:solidFill>
                  <a:schemeClr val="bg2"/>
                </a:solidFill>
                <a:latin typeface="Arial" charset="0"/>
              </a:rPr>
              <a:t>in </a:t>
            </a:r>
            <a:r>
              <a:rPr lang="en-US" sz="2400" dirty="0" smtClean="0">
                <a:solidFill>
                  <a:schemeClr val="bg2"/>
                </a:solidFill>
                <a:latin typeface="Arial" charset="0"/>
              </a:rPr>
              <a:t>verbal/NV </a:t>
            </a:r>
            <a:r>
              <a:rPr lang="en-US" sz="2400" dirty="0">
                <a:solidFill>
                  <a:schemeClr val="bg2"/>
                </a:solidFill>
                <a:latin typeface="Arial" charset="0"/>
              </a:rPr>
              <a:t>codes</a:t>
            </a:r>
          </a:p>
          <a:p>
            <a:pPr eaLnBrk="1" hangingPunct="1">
              <a:buFontTx/>
              <a:buNone/>
            </a:pPr>
            <a:r>
              <a:rPr lang="en-US" sz="2400" dirty="0">
                <a:solidFill>
                  <a:schemeClr val="bg2"/>
                </a:solidFill>
                <a:latin typeface="Arial" charset="0"/>
              </a:rPr>
              <a:t>2. </a:t>
            </a:r>
            <a:r>
              <a:rPr lang="en-US" sz="2400" dirty="0" smtClean="0">
                <a:solidFill>
                  <a:schemeClr val="bg2"/>
                </a:solidFill>
                <a:latin typeface="Arial" charset="0"/>
              </a:rPr>
              <a:t>Diff</a:t>
            </a:r>
            <a:r>
              <a:rPr lang="en-US" sz="2400" dirty="0">
                <a:solidFill>
                  <a:schemeClr val="bg2"/>
                </a:solidFill>
                <a:latin typeface="Arial" charset="0"/>
              </a:rPr>
              <a:t>.</a:t>
            </a:r>
            <a:r>
              <a:rPr lang="en-US" sz="2400" dirty="0" smtClean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400" dirty="0">
                <a:solidFill>
                  <a:schemeClr val="bg2"/>
                </a:solidFill>
                <a:latin typeface="Arial" charset="0"/>
              </a:rPr>
              <a:t>in world view, </a:t>
            </a:r>
            <a:r>
              <a:rPr lang="en-US" sz="2400" dirty="0" smtClean="0">
                <a:solidFill>
                  <a:schemeClr val="bg2"/>
                </a:solidFill>
                <a:latin typeface="Arial" charset="0"/>
              </a:rPr>
              <a:t>beliefs</a:t>
            </a:r>
            <a:r>
              <a:rPr lang="en-US" sz="2400" dirty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2400" dirty="0" smtClean="0">
                <a:solidFill>
                  <a:schemeClr val="bg2"/>
                </a:solidFill>
                <a:latin typeface="Arial" charset="0"/>
                <a:sym typeface="Wingdings"/>
              </a:rPr>
              <a:t> </a:t>
            </a:r>
            <a:r>
              <a:rPr lang="en-US" sz="2400" dirty="0" smtClean="0">
                <a:solidFill>
                  <a:schemeClr val="bg2"/>
                </a:solidFill>
                <a:latin typeface="Arial" charset="0"/>
              </a:rPr>
              <a:t>tasks</a:t>
            </a:r>
            <a:r>
              <a:rPr lang="en-US" sz="2400" dirty="0">
                <a:solidFill>
                  <a:schemeClr val="bg2"/>
                </a:solidFill>
                <a:latin typeface="Arial" charset="0"/>
              </a:rPr>
              <a:t>, </a:t>
            </a:r>
            <a:r>
              <a:rPr lang="en-US" sz="2400" dirty="0" smtClean="0">
                <a:solidFill>
                  <a:schemeClr val="bg2"/>
                </a:solidFill>
                <a:latin typeface="Arial" charset="0"/>
              </a:rPr>
              <a:t>ID, </a:t>
            </a:r>
            <a:r>
              <a:rPr lang="en-US" sz="2400" dirty="0" err="1" smtClean="0">
                <a:solidFill>
                  <a:schemeClr val="bg2"/>
                </a:solidFill>
                <a:latin typeface="Arial" charset="0"/>
              </a:rPr>
              <a:t>relat’s</a:t>
            </a:r>
            <a:endParaRPr lang="en-US" sz="2400" dirty="0">
              <a:solidFill>
                <a:schemeClr val="bg2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b="1" dirty="0">
                <a:latin typeface="Arial" charset="0"/>
              </a:rPr>
              <a:t>3. </a:t>
            </a:r>
            <a:r>
              <a:rPr lang="en-US" b="1" dirty="0" smtClean="0">
                <a:latin typeface="Arial" charset="0"/>
              </a:rPr>
              <a:t>Diff</a:t>
            </a:r>
            <a:r>
              <a:rPr lang="en-US" b="1" dirty="0">
                <a:latin typeface="Arial" charset="0"/>
              </a:rPr>
              <a:t>.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b="1" dirty="0">
                <a:latin typeface="Arial" charset="0"/>
              </a:rPr>
              <a:t>in </a:t>
            </a:r>
            <a:r>
              <a:rPr lang="en-US" b="1" u="sng" dirty="0">
                <a:latin typeface="Arial" charset="0"/>
              </a:rPr>
              <a:t>how you use</a:t>
            </a:r>
            <a:r>
              <a:rPr lang="en-US" b="1" dirty="0">
                <a:latin typeface="Arial" charset="0"/>
              </a:rPr>
              <a:t> </a:t>
            </a:r>
            <a:r>
              <a:rPr lang="en-US" b="1" dirty="0" smtClean="0">
                <a:latin typeface="Arial" charset="0"/>
              </a:rPr>
              <a:t>verbal/NV </a:t>
            </a:r>
            <a:r>
              <a:rPr lang="en-US" b="1" dirty="0">
                <a:latin typeface="Arial" charset="0"/>
              </a:rPr>
              <a:t>codes to </a:t>
            </a:r>
            <a:r>
              <a:rPr lang="en-US" b="1" i="1" dirty="0">
                <a:latin typeface="Arial" charset="0"/>
              </a:rPr>
              <a:t>express</a:t>
            </a:r>
            <a:r>
              <a:rPr lang="en-US" b="1" dirty="0">
                <a:latin typeface="Arial" charset="0"/>
              </a:rPr>
              <a:t> tasks, </a:t>
            </a:r>
            <a:r>
              <a:rPr lang="en-US" b="1" dirty="0" smtClean="0">
                <a:latin typeface="Arial" charset="0"/>
              </a:rPr>
              <a:t>IDs</a:t>
            </a:r>
            <a:r>
              <a:rPr lang="en-US" b="1" dirty="0">
                <a:latin typeface="Arial" charset="0"/>
              </a:rPr>
              <a:t>, </a:t>
            </a:r>
            <a:r>
              <a:rPr lang="en-US" b="1" dirty="0" err="1" smtClean="0">
                <a:latin typeface="Arial" charset="0"/>
              </a:rPr>
              <a:t>relat’s</a:t>
            </a:r>
            <a:endParaRPr lang="en-US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607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Intercultural Comm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8915400" cy="5059363"/>
          </a:xfrm>
        </p:spPr>
        <p:txBody>
          <a:bodyPr/>
          <a:lstStyle/>
          <a:p>
            <a:pPr eaLnBrk="1" hangingPunct="1"/>
            <a:r>
              <a:rPr lang="en-US" dirty="0" err="1" smtClean="0">
                <a:latin typeface="Arial" charset="0"/>
              </a:rPr>
              <a:t>Comm</a:t>
            </a:r>
            <a:r>
              <a:rPr lang="en-US" dirty="0" smtClean="0">
                <a:latin typeface="Arial" charset="0"/>
              </a:rPr>
              <a:t> b/w </a:t>
            </a:r>
            <a:r>
              <a:rPr lang="en-US" dirty="0">
                <a:latin typeface="Arial" charset="0"/>
              </a:rPr>
              <a:t>&amp; </a:t>
            </a:r>
            <a:r>
              <a:rPr lang="en-US" dirty="0" smtClean="0">
                <a:latin typeface="Arial" charset="0"/>
              </a:rPr>
              <a:t>among </a:t>
            </a:r>
            <a:r>
              <a:rPr lang="en-US" dirty="0" err="1" smtClean="0">
                <a:latin typeface="Arial" charset="0"/>
              </a:rPr>
              <a:t>indiv’s</a:t>
            </a:r>
            <a:r>
              <a:rPr lang="en-US" dirty="0" smtClean="0">
                <a:latin typeface="Arial" charset="0"/>
              </a:rPr>
              <a:t>/</a:t>
            </a:r>
            <a:r>
              <a:rPr lang="en-US" dirty="0" err="1" smtClean="0">
                <a:latin typeface="Arial" charset="0"/>
              </a:rPr>
              <a:t>grps</a:t>
            </a:r>
            <a:r>
              <a:rPr lang="en-US" dirty="0" smtClean="0">
                <a:latin typeface="Arial" charset="0"/>
              </a:rPr>
              <a:t>. </a:t>
            </a:r>
            <a:r>
              <a:rPr lang="en-US" dirty="0">
                <a:latin typeface="Arial" charset="0"/>
              </a:rPr>
              <a:t>whose </a:t>
            </a:r>
            <a:r>
              <a:rPr lang="en-US" dirty="0" smtClean="0">
                <a:latin typeface="Arial" charset="0"/>
              </a:rPr>
              <a:t>“cultural” </a:t>
            </a:r>
            <a:r>
              <a:rPr lang="en-US" dirty="0">
                <a:latin typeface="Arial" charset="0"/>
              </a:rPr>
              <a:t>backgrounds </a:t>
            </a:r>
            <a:r>
              <a:rPr lang="en-US" dirty="0" smtClean="0">
                <a:latin typeface="Arial" charset="0"/>
              </a:rPr>
              <a:t>differ</a:t>
            </a:r>
          </a:p>
          <a:p>
            <a:pPr eaLnBrk="1" hangingPunct="1"/>
            <a:endParaRPr lang="en-US" dirty="0">
              <a:latin typeface="Arial" charset="0"/>
            </a:endParaRPr>
          </a:p>
          <a:p>
            <a:pPr eaLnBrk="1" hangingPunct="1"/>
            <a:r>
              <a:rPr lang="en-US" b="1" dirty="0">
                <a:latin typeface="Arial" charset="0"/>
              </a:rPr>
              <a:t>Culture</a:t>
            </a:r>
            <a:endParaRPr lang="en-US" dirty="0">
              <a:latin typeface="Arial" charset="0"/>
            </a:endParaRPr>
          </a:p>
          <a:p>
            <a:pPr lvl="1" eaLnBrk="1" hangingPunct="1"/>
            <a:r>
              <a:rPr lang="en-US" dirty="0">
                <a:latin typeface="Arial" charset="0"/>
              </a:rPr>
              <a:t>shared, personal, learned </a:t>
            </a:r>
            <a:r>
              <a:rPr lang="en-US" dirty="0" smtClean="0">
                <a:latin typeface="Arial" charset="0"/>
              </a:rPr>
              <a:t>life</a:t>
            </a:r>
            <a:endParaRPr lang="en-US" dirty="0">
              <a:latin typeface="Arial" charset="0"/>
            </a:endParaRPr>
          </a:p>
          <a:p>
            <a:pPr lvl="1" eaLnBrk="1" hangingPunct="1"/>
            <a:r>
              <a:rPr lang="en-US" dirty="0" smtClean="0">
                <a:latin typeface="Arial" charset="0"/>
              </a:rPr>
              <a:t>values</a:t>
            </a:r>
            <a:r>
              <a:rPr lang="en-US" dirty="0">
                <a:latin typeface="Arial" charset="0"/>
              </a:rPr>
              <a:t>, norms, traditions</a:t>
            </a:r>
          </a:p>
          <a:p>
            <a:pPr lvl="1" eaLnBrk="1" hangingPunct="1"/>
            <a:r>
              <a:rPr lang="en-US" dirty="0">
                <a:latin typeface="Arial" charset="0"/>
              </a:rPr>
              <a:t>Multi-leveled</a:t>
            </a:r>
            <a:endParaRPr lang="en-US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08038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Uncertainty Avoidance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6732" y="1143000"/>
            <a:ext cx="40386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b="1" u="sng" dirty="0">
                <a:latin typeface="Arial" charset="0"/>
              </a:rPr>
              <a:t>HIGH</a:t>
            </a:r>
          </a:p>
          <a:p>
            <a:pPr eaLnBrk="1" hangingPunct="1"/>
            <a:r>
              <a:rPr lang="en-US" sz="3600" dirty="0">
                <a:solidFill>
                  <a:schemeClr val="accent2"/>
                </a:solidFill>
                <a:latin typeface="Arial" charset="0"/>
              </a:rPr>
              <a:t>Resist </a:t>
            </a:r>
            <a:r>
              <a:rPr lang="en-US" sz="3600" dirty="0" smtClean="0">
                <a:solidFill>
                  <a:schemeClr val="accent2"/>
                </a:solidFill>
                <a:latin typeface="Arial" charset="0"/>
              </a:rPr>
              <a:t>  </a:t>
            </a:r>
            <a:endParaRPr lang="en-US" sz="3600" dirty="0">
              <a:solidFill>
                <a:schemeClr val="accent2"/>
              </a:solidFill>
              <a:latin typeface="Arial" charset="0"/>
            </a:endParaRPr>
          </a:p>
          <a:p>
            <a:pPr eaLnBrk="1" hangingPunct="1"/>
            <a:r>
              <a:rPr lang="en-US" sz="3600" dirty="0">
                <a:solidFill>
                  <a:schemeClr val="accent2"/>
                </a:solidFill>
                <a:latin typeface="Arial" charset="0"/>
              </a:rPr>
              <a:t>Desire </a:t>
            </a:r>
            <a:r>
              <a:rPr lang="en-US" sz="3600" dirty="0" smtClean="0">
                <a:solidFill>
                  <a:schemeClr val="accent2"/>
                </a:solidFill>
                <a:latin typeface="Arial" charset="0"/>
              </a:rPr>
              <a:t>   </a:t>
            </a:r>
            <a:endParaRPr lang="en-US" sz="3600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143000"/>
            <a:ext cx="44958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200" b="1" u="sng" dirty="0">
                <a:latin typeface="Arial" charset="0"/>
              </a:rPr>
              <a:t>LOW</a:t>
            </a:r>
          </a:p>
          <a:p>
            <a:pPr eaLnBrk="1" hangingPunct="1"/>
            <a:r>
              <a:rPr lang="en-US" sz="3200" dirty="0">
                <a:solidFill>
                  <a:srgbClr val="990033"/>
                </a:solidFill>
                <a:latin typeface="Arial" charset="0"/>
              </a:rPr>
              <a:t>Unthreatened by </a:t>
            </a:r>
            <a:r>
              <a:rPr lang="en-US" sz="3200" dirty="0" smtClean="0">
                <a:solidFill>
                  <a:srgbClr val="990033"/>
                </a:solidFill>
                <a:latin typeface="Arial" charset="0"/>
              </a:rPr>
              <a:t>  </a:t>
            </a:r>
          </a:p>
          <a:p>
            <a:pPr marL="0" indent="0" eaLnBrk="1" hangingPunct="1">
              <a:buNone/>
            </a:pPr>
            <a:endParaRPr lang="en-US" sz="3200" dirty="0">
              <a:solidFill>
                <a:srgbClr val="990033"/>
              </a:solidFill>
              <a:latin typeface="Arial" charset="0"/>
            </a:endParaRPr>
          </a:p>
          <a:p>
            <a:pPr eaLnBrk="1" hangingPunct="1"/>
            <a:r>
              <a:rPr lang="en-US" sz="3200" dirty="0">
                <a:solidFill>
                  <a:srgbClr val="990033"/>
                </a:solidFill>
                <a:latin typeface="Arial" charset="0"/>
              </a:rPr>
              <a:t>Take </a:t>
            </a:r>
            <a:r>
              <a:rPr lang="en-US" sz="3200" dirty="0" smtClean="0">
                <a:solidFill>
                  <a:srgbClr val="990033"/>
                </a:solidFill>
                <a:latin typeface="Arial" charset="0"/>
              </a:rPr>
              <a:t>  </a:t>
            </a:r>
            <a:endParaRPr lang="en-US" sz="3200" dirty="0">
              <a:solidFill>
                <a:srgbClr val="990033"/>
              </a:solidFill>
              <a:latin typeface="Arial" charset="0"/>
            </a:endParaRPr>
          </a:p>
          <a:p>
            <a:pPr eaLnBrk="1" hangingPunct="1"/>
            <a:r>
              <a:rPr lang="en-US" sz="3200" dirty="0">
                <a:solidFill>
                  <a:srgbClr val="990033"/>
                </a:solidFill>
                <a:latin typeface="Arial" charset="0"/>
              </a:rPr>
              <a:t>Less </a:t>
            </a:r>
            <a:r>
              <a:rPr lang="en-US" sz="3200" dirty="0" smtClean="0">
                <a:solidFill>
                  <a:srgbClr val="990033"/>
                </a:solidFill>
                <a:latin typeface="Arial" charset="0"/>
              </a:rPr>
              <a:t>                 </a:t>
            </a:r>
            <a:r>
              <a:rPr lang="en-US" sz="3200" dirty="0">
                <a:solidFill>
                  <a:srgbClr val="990033"/>
                </a:solidFill>
                <a:latin typeface="Arial" charset="0"/>
              </a:rPr>
              <a:t>&amp; </a:t>
            </a:r>
            <a:r>
              <a:rPr lang="en-US" sz="3200" dirty="0" smtClean="0">
                <a:solidFill>
                  <a:srgbClr val="990033"/>
                </a:solidFill>
                <a:latin typeface="Arial" charset="0"/>
              </a:rPr>
              <a:t>    </a:t>
            </a:r>
            <a:endParaRPr lang="en-US" sz="3200" dirty="0">
              <a:solidFill>
                <a:srgbClr val="990033"/>
              </a:solidFill>
              <a:latin typeface="Arial" charset="0"/>
            </a:endParaRP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2971800" y="59436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United States?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build="p"/>
      <p:bldP spid="8198" grpId="0" build="p"/>
      <p:bldP spid="819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55638"/>
          </a:xfrm>
        </p:spPr>
        <p:txBody>
          <a:bodyPr/>
          <a:lstStyle/>
          <a:p>
            <a:pPr eaLnBrk="1" hangingPunct="1"/>
            <a:r>
              <a:rPr lang="en-US" sz="4000">
                <a:latin typeface="Arial" charset="0"/>
              </a:rPr>
              <a:t>Power Distance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09600"/>
            <a:ext cx="9144000" cy="6248400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latin typeface="Arial" charset="0"/>
              </a:rPr>
              <a:t>High</a:t>
            </a:r>
          </a:p>
          <a:p>
            <a:pPr lvl="1" eaLnBrk="1" hangingPunct="1"/>
            <a:r>
              <a:rPr lang="en-US" sz="3600" dirty="0" smtClean="0">
                <a:solidFill>
                  <a:srgbClr val="990033"/>
                </a:solidFill>
                <a:latin typeface="Arial" charset="0"/>
              </a:rPr>
              <a:t>Respect those with   </a:t>
            </a:r>
          </a:p>
          <a:p>
            <a:pPr lvl="1" eaLnBrk="1" hangingPunct="1"/>
            <a:r>
              <a:rPr lang="en-US" sz="3600" dirty="0" smtClean="0">
                <a:solidFill>
                  <a:srgbClr val="990033"/>
                </a:solidFill>
                <a:latin typeface="Arial" charset="0"/>
              </a:rPr>
              <a:t>Revere   </a:t>
            </a:r>
            <a:endParaRPr lang="en-US" sz="3600" dirty="0">
              <a:solidFill>
                <a:srgbClr val="990033"/>
              </a:solidFill>
              <a:latin typeface="Arial" charset="0"/>
            </a:endParaRPr>
          </a:p>
          <a:p>
            <a:pPr lvl="1" eaLnBrk="1" hangingPunct="1"/>
            <a:r>
              <a:rPr lang="en-US" sz="3600" dirty="0">
                <a:solidFill>
                  <a:srgbClr val="990033"/>
                </a:solidFill>
                <a:latin typeface="Arial" charset="0"/>
              </a:rPr>
              <a:t>D</a:t>
            </a:r>
            <a:r>
              <a:rPr lang="en-US" sz="3600" dirty="0" smtClean="0">
                <a:solidFill>
                  <a:srgbClr val="990033"/>
                </a:solidFill>
                <a:latin typeface="Arial" charset="0"/>
              </a:rPr>
              <a:t>ifferences </a:t>
            </a:r>
            <a:r>
              <a:rPr lang="en-US" sz="3600" dirty="0" smtClean="0">
                <a:solidFill>
                  <a:srgbClr val="990033"/>
                </a:solidFill>
                <a:latin typeface="Arial" charset="0"/>
              </a:rPr>
              <a:t>                          </a:t>
            </a:r>
            <a:r>
              <a:rPr lang="en-US" sz="3600" dirty="0">
                <a:solidFill>
                  <a:srgbClr val="990033"/>
                </a:solidFill>
                <a:latin typeface="Arial" charset="0"/>
              </a:rPr>
              <a:t>&amp; </a:t>
            </a:r>
            <a:r>
              <a:rPr lang="en-US" sz="3600" dirty="0" smtClean="0">
                <a:solidFill>
                  <a:srgbClr val="990033"/>
                </a:solidFill>
                <a:latin typeface="Arial" charset="0"/>
              </a:rPr>
              <a:t>  </a:t>
            </a:r>
            <a:endParaRPr lang="en-US" sz="3600" dirty="0">
              <a:solidFill>
                <a:srgbClr val="990033"/>
              </a:solidFill>
              <a:latin typeface="Arial" charset="0"/>
            </a:endParaRPr>
          </a:p>
          <a:p>
            <a:pPr eaLnBrk="1" hangingPunct="1"/>
            <a:r>
              <a:rPr lang="en-US" sz="3600" b="1" dirty="0" smtClean="0">
                <a:latin typeface="Arial" charset="0"/>
              </a:rPr>
              <a:t>Low</a:t>
            </a:r>
            <a:endParaRPr lang="en-US" sz="3600" dirty="0">
              <a:latin typeface="Arial" charset="0"/>
            </a:endParaRPr>
          </a:p>
          <a:p>
            <a:pPr lvl="1" eaLnBrk="1" hangingPunct="1"/>
            <a:r>
              <a:rPr lang="en-US" sz="3600" dirty="0">
                <a:solidFill>
                  <a:schemeClr val="accent2"/>
                </a:solidFill>
                <a:latin typeface="Arial" charset="0"/>
              </a:rPr>
              <a:t>Believe in </a:t>
            </a:r>
            <a:r>
              <a:rPr lang="en-US" sz="3600" dirty="0" smtClean="0">
                <a:solidFill>
                  <a:schemeClr val="accent2"/>
                </a:solidFill>
                <a:latin typeface="Arial" charset="0"/>
              </a:rPr>
              <a:t>equal power </a:t>
            </a:r>
            <a:r>
              <a:rPr lang="en-US" sz="3600" dirty="0" err="1" smtClean="0">
                <a:solidFill>
                  <a:schemeClr val="accent2"/>
                </a:solidFill>
                <a:latin typeface="Arial" charset="0"/>
              </a:rPr>
              <a:t>distrib</a:t>
            </a:r>
            <a:r>
              <a:rPr lang="en-US" sz="3600" dirty="0" smtClean="0">
                <a:solidFill>
                  <a:schemeClr val="accent2"/>
                </a:solidFill>
                <a:latin typeface="Arial" charset="0"/>
              </a:rPr>
              <a:t>.</a:t>
            </a:r>
            <a:endParaRPr lang="en-US" sz="3600" dirty="0">
              <a:solidFill>
                <a:schemeClr val="accent2"/>
              </a:solidFill>
              <a:latin typeface="Arial" charset="0"/>
            </a:endParaRPr>
          </a:p>
          <a:p>
            <a:pPr lvl="1" eaLnBrk="1" hangingPunct="1"/>
            <a:r>
              <a:rPr lang="en-US" sz="3600" dirty="0">
                <a:solidFill>
                  <a:schemeClr val="accent2"/>
                </a:solidFill>
                <a:latin typeface="Arial" charset="0"/>
              </a:rPr>
              <a:t>Minimize </a:t>
            </a:r>
            <a:r>
              <a:rPr lang="en-US" sz="3600" dirty="0" smtClean="0">
                <a:solidFill>
                  <a:schemeClr val="accent2"/>
                </a:solidFill>
                <a:latin typeface="Arial" charset="0"/>
              </a:rPr>
              <a:t>  </a:t>
            </a:r>
            <a:endParaRPr lang="en-US" sz="3600" dirty="0">
              <a:solidFill>
                <a:schemeClr val="accent2"/>
              </a:solidFill>
              <a:latin typeface="Arial" charset="0"/>
            </a:endParaRPr>
          </a:p>
          <a:p>
            <a:pPr lvl="1" eaLnBrk="1" hangingPunct="1"/>
            <a:r>
              <a:rPr lang="en-US" sz="3600" dirty="0">
                <a:solidFill>
                  <a:schemeClr val="accent2"/>
                </a:solidFill>
                <a:latin typeface="Arial" charset="0"/>
              </a:rPr>
              <a:t>Accept </a:t>
            </a:r>
            <a:r>
              <a:rPr lang="en-US" sz="3600" dirty="0" smtClean="0">
                <a:solidFill>
                  <a:schemeClr val="accent2"/>
                </a:solidFill>
                <a:latin typeface="Arial" charset="0"/>
              </a:rPr>
              <a:t>IPR power-challenges</a:t>
            </a:r>
          </a:p>
          <a:p>
            <a:pPr marL="457200" lvl="1" indent="0" eaLnBrk="1" hangingPunct="1">
              <a:buNone/>
            </a:pPr>
            <a:endParaRPr lang="en-US" sz="2400" dirty="0">
              <a:solidFill>
                <a:schemeClr val="accent2"/>
              </a:solidFill>
              <a:latin typeface="Arial" charset="0"/>
            </a:endParaRPr>
          </a:p>
          <a:p>
            <a:pPr eaLnBrk="1" hangingPunct="1"/>
            <a:r>
              <a:rPr lang="en-US" sz="2800" b="1" dirty="0">
                <a:latin typeface="Arial" charset="0"/>
              </a:rPr>
              <a:t>United States?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76"/>
            <a:ext cx="9144000" cy="5867400"/>
          </a:xfrm>
        </p:spPr>
        <p:txBody>
          <a:bodyPr/>
          <a:lstStyle/>
          <a:p>
            <a:pPr eaLnBrk="1" hangingPunct="1"/>
            <a:r>
              <a:rPr lang="en-US" sz="3600" b="1" dirty="0">
                <a:latin typeface="Arial" charset="0"/>
              </a:rPr>
              <a:t>Masculine Cultures</a:t>
            </a:r>
            <a:endParaRPr lang="en-US" sz="3600" dirty="0">
              <a:latin typeface="Arial" charset="0"/>
            </a:endParaRPr>
          </a:p>
          <a:p>
            <a:pPr lvl="1" eaLnBrk="1" hangingPunct="1"/>
            <a:r>
              <a:rPr lang="en-US" sz="3600" dirty="0">
                <a:latin typeface="Arial" charset="0"/>
              </a:rPr>
              <a:t>Achievement, competitiveness, strength, material success, division of </a:t>
            </a:r>
            <a:r>
              <a:rPr lang="en-US" sz="3600" dirty="0" smtClean="0">
                <a:latin typeface="Arial" charset="0"/>
              </a:rPr>
              <a:t>labor</a:t>
            </a:r>
            <a:endParaRPr lang="en-US" sz="3600" dirty="0">
              <a:latin typeface="Arial" charset="0"/>
            </a:endParaRPr>
          </a:p>
          <a:p>
            <a:pPr lvl="1" eaLnBrk="1" hangingPunct="1"/>
            <a:endParaRPr lang="en-US" sz="3600" dirty="0">
              <a:latin typeface="Arial" charset="0"/>
            </a:endParaRPr>
          </a:p>
          <a:p>
            <a:pPr eaLnBrk="1" hangingPunct="1"/>
            <a:r>
              <a:rPr lang="en-US" sz="3600" b="1" dirty="0" smtClean="0">
                <a:latin typeface="Arial" charset="0"/>
              </a:rPr>
              <a:t>Feminine </a:t>
            </a:r>
            <a:r>
              <a:rPr lang="en-US" sz="3600" b="1" dirty="0">
                <a:latin typeface="Arial" charset="0"/>
              </a:rPr>
              <a:t>Cultures</a:t>
            </a:r>
            <a:endParaRPr lang="en-US" sz="3600" dirty="0">
              <a:latin typeface="Arial" charset="0"/>
            </a:endParaRPr>
          </a:p>
          <a:p>
            <a:pPr lvl="1" eaLnBrk="1" hangingPunct="1"/>
            <a:r>
              <a:rPr lang="en-US" sz="3600" dirty="0">
                <a:latin typeface="Arial" charset="0"/>
              </a:rPr>
              <a:t>Sexual equality, nurturance, quality of life, supportiveness, affection, compassion for less </a:t>
            </a:r>
            <a:r>
              <a:rPr lang="en-US" sz="3600" dirty="0" smtClean="0">
                <a:latin typeface="Arial" charset="0"/>
              </a:rPr>
              <a:t>fortunate</a:t>
            </a:r>
          </a:p>
          <a:p>
            <a:pPr lvl="1" eaLnBrk="1" hangingPunct="1"/>
            <a:endParaRPr lang="en-US" dirty="0">
              <a:latin typeface="Arial" charset="0"/>
            </a:endParaRPr>
          </a:p>
          <a:p>
            <a:pPr eaLnBrk="1" hangingPunct="1"/>
            <a:r>
              <a:rPr lang="en-US" b="1" dirty="0" smtClean="0">
                <a:latin typeface="Arial" charset="0"/>
              </a:rPr>
              <a:t>United </a:t>
            </a:r>
            <a:r>
              <a:rPr lang="en-US" b="1" dirty="0">
                <a:latin typeface="Arial" charset="0"/>
              </a:rPr>
              <a:t>States</a:t>
            </a:r>
            <a:r>
              <a:rPr lang="en-US" b="1" dirty="0" smtClean="0">
                <a:latin typeface="Arial" charset="0"/>
              </a:rPr>
              <a:t>?</a:t>
            </a:r>
          </a:p>
          <a:p>
            <a:pPr eaLnBrk="1" hangingPunct="1"/>
            <a:endParaRPr lang="en-US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297</Words>
  <Application>Microsoft Macintosh PowerPoint</Application>
  <PresentationFormat>On-screen Show (4:3)</PresentationFormat>
  <Paragraphs>97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Sociocultural Comm Differences</vt:lpstr>
      <vt:lpstr>Types of socio-cultural differences </vt:lpstr>
      <vt:lpstr>Types of socio-cultural differences: </vt:lpstr>
      <vt:lpstr>Contrasts are:</vt:lpstr>
      <vt:lpstr>Types of socio-cultural differences:</vt:lpstr>
      <vt:lpstr>Intercultural Comm</vt:lpstr>
      <vt:lpstr>Uncertainty Avoidance</vt:lpstr>
      <vt:lpstr>Power Distance</vt:lpstr>
      <vt:lpstr>PowerPoint Presentation</vt:lpstr>
      <vt:lpstr>PowerPoint Presentation</vt:lpstr>
      <vt:lpstr>PowerPoint Presentation</vt:lpstr>
    </vt:vector>
  </TitlesOfParts>
  <Company>Western Connecticut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Intercultural Comm</dc:title>
  <dc:creator>ecksteinj</dc:creator>
  <cp:lastModifiedBy>Jessica Eckstein</cp:lastModifiedBy>
  <cp:revision>34</cp:revision>
  <dcterms:created xsi:type="dcterms:W3CDTF">2008-08-23T23:57:16Z</dcterms:created>
  <dcterms:modified xsi:type="dcterms:W3CDTF">2016-08-27T19:21:48Z</dcterms:modified>
</cp:coreProperties>
</file>